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256" r:id="rId2"/>
    <p:sldId id="376" r:id="rId3"/>
    <p:sldId id="423" r:id="rId4"/>
    <p:sldId id="393" r:id="rId5"/>
    <p:sldId id="392" r:id="rId6"/>
    <p:sldId id="394" r:id="rId7"/>
    <p:sldId id="419" r:id="rId8"/>
    <p:sldId id="396" r:id="rId9"/>
    <p:sldId id="397" r:id="rId10"/>
    <p:sldId id="398" r:id="rId11"/>
    <p:sldId id="399" r:id="rId12"/>
    <p:sldId id="400" r:id="rId13"/>
    <p:sldId id="401" r:id="rId14"/>
    <p:sldId id="402" r:id="rId15"/>
    <p:sldId id="428" r:id="rId16"/>
    <p:sldId id="405" r:id="rId17"/>
    <p:sldId id="406" r:id="rId18"/>
    <p:sldId id="420" r:id="rId19"/>
    <p:sldId id="421" r:id="rId20"/>
    <p:sldId id="407" r:id="rId21"/>
    <p:sldId id="408" r:id="rId22"/>
    <p:sldId id="409" r:id="rId23"/>
    <p:sldId id="410" r:id="rId24"/>
    <p:sldId id="411" r:id="rId25"/>
    <p:sldId id="425" r:id="rId26"/>
    <p:sldId id="426" r:id="rId27"/>
    <p:sldId id="412" r:id="rId28"/>
    <p:sldId id="413" r:id="rId29"/>
    <p:sldId id="414" r:id="rId30"/>
    <p:sldId id="415" r:id="rId31"/>
    <p:sldId id="416" r:id="rId32"/>
    <p:sldId id="422" r:id="rId33"/>
    <p:sldId id="417" r:id="rId34"/>
    <p:sldId id="418" r:id="rId35"/>
    <p:sldId id="378" r:id="rId3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 varScale="1">
        <p:scale>
          <a:sx n="76" d="100"/>
          <a:sy n="76" d="100"/>
        </p:scale>
        <p:origin x="14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en-GB" altLang="en-US" dirty="0">
                <a:solidFill>
                  <a:schemeClr val="bg2">
                    <a:lumMod val="50000"/>
                  </a:schemeClr>
                </a:solidFill>
              </a:rPr>
              <a:t>Food and Beverage Management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10600"/>
            <a:ext cx="494116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© 2016 Cousins et al: </a:t>
            </a:r>
            <a:r>
              <a:rPr lang="en-GB" alt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Food and Beverage Management</a:t>
            </a: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4</a:t>
            </a:r>
            <a:r>
              <a:rPr lang="en-GB" altLang="en-US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edition, Goodfellow Publishers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085184" y="8676456"/>
            <a:ext cx="1772816" cy="467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96B9AA-3ABD-4774-B49E-25C433D53B6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37133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en-GB" altLang="en-US"/>
              <a:t>Food and Beverage Management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34400"/>
            <a:ext cx="3581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GB" altLang="en-US"/>
              <a:t>Cousins et al: </a:t>
            </a:r>
            <a:r>
              <a:rPr lang="en-GB" altLang="en-US" i="1"/>
              <a:t>Food and Beverage Management</a:t>
            </a:r>
            <a:r>
              <a:rPr lang="en-GB" altLang="en-US"/>
              <a:t>, 3</a:t>
            </a:r>
            <a:r>
              <a:rPr lang="en-GB" altLang="en-US" baseline="30000"/>
              <a:t>rd</a:t>
            </a:r>
            <a:r>
              <a:rPr lang="en-GB" altLang="en-US"/>
              <a:t> edition, Goodfellows Publishers © 2011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137773-91BD-4777-98D0-DEF7E5184F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703213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altLang="en-US"/>
              <a:t>Food and Beverage Management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Cousins et al: </a:t>
            </a:r>
            <a:r>
              <a:rPr lang="en-GB" altLang="en-US" i="1"/>
              <a:t>Food and Beverage Management</a:t>
            </a:r>
            <a:r>
              <a:rPr lang="en-GB" altLang="en-US"/>
              <a:t>, 3</a:t>
            </a:r>
            <a:r>
              <a:rPr lang="en-GB" altLang="en-US" baseline="30000"/>
              <a:t>rd</a:t>
            </a:r>
            <a:r>
              <a:rPr lang="en-GB" altLang="en-US"/>
              <a:t> edition, Goodfellows Publishers ©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37773-91BD-4777-98D0-DEF7E5184FCF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7681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755576" y="98072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 dirty="0"/>
              <a:t>Click to Edit Master Title Style</a:t>
            </a:r>
          </a:p>
        </p:txBody>
      </p:sp>
      <p:sp>
        <p:nvSpPr>
          <p:cNvPr id="471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2420888"/>
            <a:ext cx="6400800" cy="1296144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altLang="en-US" noProof="0" dirty="0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974C5D-CFEE-4336-BD10-8296FA905E8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48264" y="3927559"/>
            <a:ext cx="1960238" cy="27772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344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65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q"/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 marL="1143000" indent="-228600">
              <a:buClr>
                <a:srgbClr val="002060"/>
              </a:buClr>
              <a:buFont typeface="Courier New" panose="02070309020205020404" pitchFamily="49" charset="0"/>
              <a:buChar char="o"/>
              <a:defRPr/>
            </a:lvl3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24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090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584" y="206084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2040" y="206084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185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26369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84482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26369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23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93037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03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3748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49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475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4608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59606" y="61150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4609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9925" y="2060848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 userDrawn="1"/>
        </p:nvSpPr>
        <p:spPr bwMode="auto">
          <a:xfrm>
            <a:off x="2039938" y="6614270"/>
            <a:ext cx="7104062" cy="243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0" hangingPunct="0"/>
            <a:r>
              <a:rPr lang="en-GB" altLang="en-US" sz="11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© 2022 Cousins et al: </a:t>
            </a:r>
            <a:r>
              <a:rPr lang="en-GB" altLang="en-US" sz="1100" i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Food and Beverage Management</a:t>
            </a:r>
            <a:r>
              <a:rPr lang="en-GB" altLang="en-US" sz="11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6th edition, Goodfellow Publishers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q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2060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altLang="en-US" dirty="0"/>
              <a:t>Food and Beverage Management</a:t>
            </a:r>
            <a:br>
              <a:rPr lang="en-GB" altLang="en-US" dirty="0"/>
            </a:br>
            <a:r>
              <a:rPr lang="en-GB" altLang="en-US" dirty="0"/>
              <a:t>The sixth edition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420888"/>
            <a:ext cx="8568952" cy="1656184"/>
          </a:xfrm>
        </p:spPr>
        <p:txBody>
          <a:bodyPr/>
          <a:lstStyle/>
          <a:p>
            <a:r>
              <a:rPr lang="en-GB" altLang="en-US" dirty="0"/>
              <a:t>Chapter 6</a:t>
            </a:r>
          </a:p>
          <a:p>
            <a:r>
              <a:rPr lang="en-GB" altLang="en-US"/>
              <a:t>Beverage Provision</a:t>
            </a:r>
            <a:endParaRPr lang="en-GB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cs typeface="Times New Roman" pitchFamily="18" charset="0"/>
              </a:rPr>
              <a:t>Calculating alcohol intake for wine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916832"/>
            <a:ext cx="7772400" cy="4392488"/>
          </a:xfrm>
        </p:spPr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Specific percentage of alcohol times the amount in litres, equals the units of alcohol per bottle</a:t>
            </a:r>
          </a:p>
          <a:p>
            <a:r>
              <a:rPr lang="en-GB" altLang="en-US" sz="2800" dirty="0">
                <a:cs typeface="Times New Roman" pitchFamily="18" charset="0"/>
              </a:rPr>
              <a:t>For example:</a:t>
            </a:r>
          </a:p>
          <a:p>
            <a:pPr lvl="1"/>
            <a:r>
              <a:rPr lang="en-GB" altLang="en-US" sz="2400" dirty="0"/>
              <a:t>Wine at 12% alcohol by volume x 0.75 litre bottle = 9 units per 75 cl bottle</a:t>
            </a:r>
          </a:p>
          <a:p>
            <a:pPr lvl="1"/>
            <a:r>
              <a:rPr lang="en-GB" altLang="en-US" sz="2400" dirty="0"/>
              <a:t>This 75 cl bottle of wine will give 6 x 125 ml individual glasses of wine and each glass will contain 1.5 units of alcohol (9 units in the whole bottle divided by the 6 glasses)</a:t>
            </a:r>
          </a:p>
        </p:txBody>
      </p:sp>
    </p:spTree>
    <p:extLst>
      <p:ext uri="{BB962C8B-B14F-4D97-AF65-F5344CB8AC3E}">
        <p14:creationId xmlns:p14="http://schemas.microsoft.com/office/powerpoint/2010/main" val="149557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Example for other drinks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988840"/>
            <a:ext cx="8064896" cy="43799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/>
              <a:t>Lager at 5% alcohol x 0.50 litre measure = 2.5 units per half litre measure</a:t>
            </a:r>
          </a:p>
          <a:p>
            <a:pPr marL="0" indent="0">
              <a:lnSpc>
                <a:spcPct val="90000"/>
              </a:lnSpc>
              <a:buNone/>
            </a:pPr>
            <a:endParaRPr lang="en-GB" altLang="en-US" sz="2800" dirty="0"/>
          </a:p>
          <a:p>
            <a:pPr>
              <a:lnSpc>
                <a:spcPct val="90000"/>
              </a:lnSpc>
            </a:pPr>
            <a:r>
              <a:rPr lang="en-GB" altLang="en-US" sz="2800" dirty="0"/>
              <a:t>Spirit at 40% alcohol x 0.025 litre (25ml) measure = 1 unit per 25 ml measure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altLang="en-US" sz="2800" dirty="0"/>
              <a:t>  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Sherry at 18% alcohol x 0.05 litre (50 ml) measure = 0.9 unit per 50 ml measure</a:t>
            </a:r>
          </a:p>
        </p:txBody>
      </p:sp>
    </p:spTree>
    <p:extLst>
      <p:ext uri="{BB962C8B-B14F-4D97-AF65-F5344CB8AC3E}">
        <p14:creationId xmlns:p14="http://schemas.microsoft.com/office/powerpoint/2010/main" val="260894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uiExpand="1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Types of wine and drinks lists</a:t>
            </a:r>
            <a:endParaRPr lang="en-GB" altLang="en-US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/>
              <a:t>Bar and cocktail</a:t>
            </a:r>
          </a:p>
          <a:p>
            <a:r>
              <a:rPr lang="en-GB" sz="2800" dirty="0"/>
              <a:t>Apéritif </a:t>
            </a:r>
          </a:p>
          <a:p>
            <a:r>
              <a:rPr lang="en-GB" altLang="en-US" sz="2800" dirty="0"/>
              <a:t>Restaurant</a:t>
            </a:r>
          </a:p>
          <a:p>
            <a:r>
              <a:rPr lang="en-GB" altLang="en-US" sz="2800" dirty="0">
                <a:cs typeface="Times New Roman" pitchFamily="18" charset="0"/>
              </a:rPr>
              <a:t>After meal drinks (</a:t>
            </a:r>
            <a:r>
              <a:rPr lang="en-GB" altLang="en-US" sz="2800" dirty="0" err="1">
                <a:cs typeface="Times New Roman" pitchFamily="18" charset="0"/>
              </a:rPr>
              <a:t>digestifs</a:t>
            </a:r>
            <a:r>
              <a:rPr lang="en-GB" altLang="en-US" sz="2800" dirty="0">
                <a:cs typeface="Times New Roman" pitchFamily="18" charset="0"/>
              </a:rPr>
              <a:t>)</a:t>
            </a:r>
          </a:p>
          <a:p>
            <a:r>
              <a:rPr lang="en-GB" altLang="en-US" sz="2800" dirty="0">
                <a:cs typeface="Times New Roman" pitchFamily="18" charset="0"/>
              </a:rPr>
              <a:t>Banqueting, function and events </a:t>
            </a:r>
          </a:p>
          <a:p>
            <a:r>
              <a:rPr lang="en-GB" altLang="en-US" sz="2800" dirty="0">
                <a:cs typeface="Times New Roman" pitchFamily="18" charset="0"/>
              </a:rPr>
              <a:t>Room service </a:t>
            </a:r>
          </a:p>
          <a:p>
            <a:r>
              <a:rPr lang="en-GB" altLang="en-US" sz="2800" dirty="0">
                <a:cs typeface="Times New Roman" pitchFamily="18" charset="0"/>
              </a:rPr>
              <a:t>Lounge service </a:t>
            </a:r>
            <a:r>
              <a:rPr lang="en-GB" alt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8492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Hot beverages</a:t>
            </a:r>
            <a:r>
              <a:rPr lang="en-GB" alt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Tea</a:t>
            </a:r>
          </a:p>
          <a:p>
            <a:r>
              <a:rPr lang="en-GB" altLang="en-US" sz="2800" dirty="0">
                <a:cs typeface="Times New Roman" pitchFamily="18" charset="0"/>
              </a:rPr>
              <a:t>Coffee</a:t>
            </a:r>
          </a:p>
          <a:p>
            <a:r>
              <a:rPr lang="en-GB" altLang="en-US" sz="2800" dirty="0">
                <a:cs typeface="Times New Roman" pitchFamily="18" charset="0"/>
              </a:rPr>
              <a:t>Chocolate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42400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Teas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Can include: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General basic teas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More specialise teas such as: Darjeeling, Earl Grey, Jasmine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Iced teas</a:t>
            </a:r>
            <a:endParaRPr lang="en-US" altLang="en-US" sz="2400" dirty="0">
              <a:cs typeface="Times New Roman" pitchFamily="18" charset="0"/>
            </a:endParaRPr>
          </a:p>
          <a:p>
            <a:pPr lvl="1"/>
            <a:r>
              <a:rPr lang="en-GB" altLang="en-US" sz="2400" dirty="0">
                <a:cs typeface="Times New Roman" pitchFamily="18" charset="0"/>
              </a:rPr>
              <a:t>Flavoured teas (tisanes)</a:t>
            </a: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58028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1BDFF-7D09-CE28-7F64-593506F6D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Coffee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437A2-C5E3-D72B-6807-68D27881B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Can include:</a:t>
            </a:r>
          </a:p>
          <a:p>
            <a:pPr lvl="1"/>
            <a:r>
              <a:rPr lang="en-US" sz="2400" dirty="0"/>
              <a:t>Filter and the espresso-based coffees such as: ristretto, espresso macchiato, </a:t>
            </a:r>
            <a:r>
              <a:rPr lang="en-US" sz="2400" dirty="0" err="1"/>
              <a:t>caffè</a:t>
            </a:r>
            <a:r>
              <a:rPr lang="en-US" sz="2400" dirty="0"/>
              <a:t> latte or flat white</a:t>
            </a:r>
          </a:p>
          <a:p>
            <a:pPr lvl="1"/>
            <a:r>
              <a:rPr lang="en-US" sz="2400" dirty="0"/>
              <a:t>Single estate coffees </a:t>
            </a:r>
          </a:p>
          <a:p>
            <a:pPr lvl="1"/>
            <a:r>
              <a:rPr lang="en-US" sz="2400" dirty="0"/>
              <a:t>Fairtrade coffee is at the forefront.</a:t>
            </a:r>
          </a:p>
          <a:p>
            <a:pPr lvl="1"/>
            <a:r>
              <a:rPr lang="en-US" sz="2400" dirty="0"/>
              <a:t>Various styles of iced coffee and cold brew</a:t>
            </a:r>
          </a:p>
          <a:p>
            <a:pPr lvl="1"/>
            <a:r>
              <a:rPr lang="en-US" sz="2400" dirty="0"/>
              <a:t>Traditionally made Turkish coffee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35414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Non-alcoholic bar beverages</a:t>
            </a:r>
            <a:endParaRPr lang="en-GB" alt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GB" altLang="en-US" sz="2800" dirty="0">
                <a:cs typeface="Times New Roman" pitchFamily="18" charset="0"/>
              </a:rPr>
              <a:t>Five main groups:</a:t>
            </a:r>
          </a:p>
          <a:p>
            <a:pPr marL="990600" lvl="1" indent="-533400">
              <a:buFontTx/>
              <a:buAutoNum type="arabicPeriod"/>
            </a:pPr>
            <a:r>
              <a:rPr lang="en-GB" altLang="en-US" sz="2400" dirty="0">
                <a:cs typeface="Times New Roman" pitchFamily="18" charset="0"/>
              </a:rPr>
              <a:t>Aerated waters: e.g. bitter lemon, cola</a:t>
            </a:r>
          </a:p>
          <a:p>
            <a:pPr marL="990600" lvl="1" indent="-533400">
              <a:buFontTx/>
              <a:buAutoNum type="arabicPeriod"/>
            </a:pPr>
            <a:r>
              <a:rPr lang="en-GB" altLang="en-US" sz="2400" dirty="0">
                <a:cs typeface="Times New Roman" pitchFamily="18" charset="0"/>
              </a:rPr>
              <a:t>Natural spring/mineral waters</a:t>
            </a:r>
          </a:p>
          <a:p>
            <a:pPr marL="990600" lvl="1" indent="-533400">
              <a:buFontTx/>
              <a:buAutoNum type="arabicPeriod"/>
            </a:pPr>
            <a:r>
              <a:rPr lang="en-GB" altLang="en-US" sz="2400" dirty="0">
                <a:cs typeface="Times New Roman" pitchFamily="18" charset="0"/>
              </a:rPr>
              <a:t>Squashes </a:t>
            </a:r>
          </a:p>
          <a:p>
            <a:pPr marL="990600" lvl="1" indent="-533400">
              <a:buFontTx/>
              <a:buAutoNum type="arabicPeriod"/>
            </a:pPr>
            <a:r>
              <a:rPr lang="en-GB" altLang="en-US" sz="2400" dirty="0">
                <a:cs typeface="Times New Roman" pitchFamily="18" charset="0"/>
              </a:rPr>
              <a:t>Juices</a:t>
            </a:r>
          </a:p>
          <a:p>
            <a:pPr marL="990600" lvl="1" indent="-533400">
              <a:buFontTx/>
              <a:buAutoNum type="arabicPeriod"/>
            </a:pPr>
            <a:r>
              <a:rPr lang="en-GB" altLang="en-US" sz="2400" dirty="0">
                <a:cs typeface="Times New Roman" pitchFamily="18" charset="0"/>
              </a:rPr>
              <a:t>Syrups such as:</a:t>
            </a:r>
          </a:p>
          <a:p>
            <a:pPr marL="1752600" lvl="3" indent="-381000"/>
            <a:r>
              <a:rPr lang="en-GB" altLang="en-US" dirty="0">
                <a:cs typeface="Times New Roman" pitchFamily="18" charset="0"/>
              </a:rPr>
              <a:t>Cassis (blackcurrant)</a:t>
            </a:r>
          </a:p>
          <a:p>
            <a:pPr marL="1752600" lvl="3" indent="-381000"/>
            <a:r>
              <a:rPr lang="en-GB" altLang="en-US" dirty="0">
                <a:cs typeface="Times New Roman" pitchFamily="18" charset="0"/>
              </a:rPr>
              <a:t>Grenadine (pomegranate)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041584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cs typeface="Times New Roman" pitchFamily="18" charset="0"/>
              </a:rPr>
              <a:t>Consumer demand for bottled waters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Reducing because of: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Environmental and sustainability concerns leading to higher customer demand for tap water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Moves towards glass bottles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Emergence of commercial water filtration systems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7453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Developing wine and drink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8352928" cy="4608512"/>
          </a:xfrm>
        </p:spPr>
        <p:txBody>
          <a:bodyPr/>
          <a:lstStyle/>
          <a:p>
            <a:r>
              <a:rPr lang="en-GB" sz="2800" dirty="0"/>
              <a:t>Must be in keeping with style of operation</a:t>
            </a:r>
          </a:p>
          <a:p>
            <a:r>
              <a:rPr lang="en-GB" sz="2800" dirty="0"/>
              <a:t>Easy to handle and use </a:t>
            </a:r>
          </a:p>
          <a:p>
            <a:r>
              <a:rPr lang="en-GB" sz="2800" dirty="0"/>
              <a:t>Durable</a:t>
            </a:r>
          </a:p>
          <a:p>
            <a:r>
              <a:rPr lang="en-GB" sz="2800" dirty="0"/>
              <a:t>Flexible (how often needing to be updated)</a:t>
            </a:r>
          </a:p>
          <a:p>
            <a:r>
              <a:rPr lang="en-GB" sz="2800" dirty="0"/>
              <a:t>Well designed and legible</a:t>
            </a:r>
          </a:p>
          <a:p>
            <a:r>
              <a:rPr lang="en-GB" sz="2800" dirty="0"/>
              <a:t>Meet legal requirements</a:t>
            </a:r>
          </a:p>
          <a:p>
            <a:r>
              <a:rPr lang="en-GB" sz="2800" dirty="0"/>
              <a:t>Include bin number for wines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057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208912" cy="1143000"/>
          </a:xfrm>
        </p:spPr>
        <p:txBody>
          <a:bodyPr/>
          <a:lstStyle/>
          <a:p>
            <a:r>
              <a:rPr lang="en-GB" dirty="0">
                <a:latin typeface="MyriadPro-Bold"/>
              </a:rPr>
              <a:t>Professionalism in beverage provision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Increasing as a result of:</a:t>
            </a:r>
          </a:p>
          <a:p>
            <a:pPr lvl="1"/>
            <a:r>
              <a:rPr lang="en-GB" dirty="0"/>
              <a:t>Qualifications</a:t>
            </a:r>
          </a:p>
          <a:p>
            <a:pPr lvl="1"/>
            <a:r>
              <a:rPr lang="en-GB" dirty="0"/>
              <a:t>Competitions</a:t>
            </a:r>
          </a:p>
          <a:p>
            <a:pPr lvl="1"/>
            <a:r>
              <a:rPr lang="en-GB" dirty="0"/>
              <a:t>Trade and professional bodies</a:t>
            </a:r>
          </a:p>
          <a:p>
            <a:pPr lvl="1"/>
            <a:r>
              <a:rPr lang="en-GB" dirty="0"/>
              <a:t>Recognised job titles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67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1C572AF-CA61-494B-A7C5-62FD11313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0509" y="116632"/>
            <a:ext cx="8482980" cy="636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9529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Contents of wine and drink lists</a:t>
            </a:r>
            <a:endParaRPr lang="en-GB" altLang="en-US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/>
              <a:t>Usually listed </a:t>
            </a:r>
            <a:r>
              <a:rPr lang="en-GB" altLang="en-US" sz="2800" dirty="0">
                <a:cs typeface="Times New Roman" pitchFamily="18" charset="0"/>
              </a:rPr>
              <a:t>in the order consumed: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Apéritifs 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Cocktails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Spirits and associated mixers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Wines – still, sparkling and fortified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Beers, cider, </a:t>
            </a:r>
            <a:r>
              <a:rPr lang="en-GB" altLang="en-US" sz="2400" dirty="0" err="1">
                <a:cs typeface="Times New Roman" pitchFamily="18" charset="0"/>
              </a:rPr>
              <a:t>perrys</a:t>
            </a:r>
            <a:endParaRPr lang="en-GB" altLang="en-US" sz="2400" dirty="0">
              <a:cs typeface="Times New Roman" pitchFamily="18" charset="0"/>
            </a:endParaRPr>
          </a:p>
          <a:p>
            <a:pPr lvl="1"/>
            <a:r>
              <a:rPr lang="en-GB" altLang="en-US" sz="2400" dirty="0">
                <a:cs typeface="Times New Roman" pitchFamily="18" charset="0"/>
              </a:rPr>
              <a:t>Non-alcoholic drinks (cold)</a:t>
            </a:r>
          </a:p>
          <a:p>
            <a:pPr lvl="1"/>
            <a:r>
              <a:rPr lang="en-GB" altLang="en-US" sz="2400" dirty="0" err="1">
                <a:cs typeface="Times New Roman" pitchFamily="18" charset="0"/>
              </a:rPr>
              <a:t>Digestifs</a:t>
            </a:r>
            <a:endParaRPr lang="en-GB" altLang="en-US" sz="2400" dirty="0">
              <a:cs typeface="Times New Roman" pitchFamily="18" charset="0"/>
            </a:endParaRPr>
          </a:p>
          <a:p>
            <a:pPr lvl="1"/>
            <a:r>
              <a:rPr lang="en-GB" altLang="en-US" sz="2400" dirty="0"/>
              <a:t>Hot beverages</a:t>
            </a:r>
          </a:p>
        </p:txBody>
      </p:sp>
    </p:spTree>
    <p:extLst>
      <p:ext uri="{BB962C8B-B14F-4D97-AF65-F5344CB8AC3E}">
        <p14:creationId xmlns:p14="http://schemas.microsoft.com/office/powerpoint/2010/main" val="34536111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Listing of wines</a:t>
            </a:r>
            <a:endParaRPr lang="en-GB" alt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By place of origin (geographical)</a:t>
            </a:r>
          </a:p>
          <a:p>
            <a:r>
              <a:rPr lang="en-GB" altLang="en-US" sz="2800" dirty="0">
                <a:cs typeface="Times New Roman" pitchFamily="18" charset="0"/>
              </a:rPr>
              <a:t>By type - still (white rosé, red,) fortified, sparkling</a:t>
            </a:r>
          </a:p>
          <a:p>
            <a:r>
              <a:rPr lang="en-GB" altLang="en-US" sz="2800" dirty="0">
                <a:cs typeface="Times New Roman" pitchFamily="18" charset="0"/>
              </a:rPr>
              <a:t>By grape</a:t>
            </a: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364489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General information given – wines: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400" dirty="0">
                <a:cs typeface="Times New Roman" pitchFamily="18" charset="0"/>
              </a:rPr>
              <a:t>Bin number</a:t>
            </a:r>
          </a:p>
          <a:p>
            <a:r>
              <a:rPr lang="en-GB" altLang="en-US" sz="2400" dirty="0">
                <a:cs typeface="Times New Roman" pitchFamily="18" charset="0"/>
              </a:rPr>
              <a:t>Name of wine</a:t>
            </a:r>
          </a:p>
          <a:p>
            <a:r>
              <a:rPr lang="en-GB" altLang="en-US" sz="2400" dirty="0">
                <a:cs typeface="Times New Roman" pitchFamily="18" charset="0"/>
              </a:rPr>
              <a:t>Country and area of origin</a:t>
            </a:r>
          </a:p>
          <a:p>
            <a:r>
              <a:rPr lang="en-GB" altLang="en-US" sz="2400" dirty="0">
                <a:cs typeface="Times New Roman" pitchFamily="18" charset="0"/>
              </a:rPr>
              <a:t>Quality indication (e.g. AOC, </a:t>
            </a:r>
            <a:r>
              <a:rPr lang="en-GB" altLang="en-US" sz="2400" dirty="0" err="1">
                <a:cs typeface="Times New Roman" pitchFamily="18" charset="0"/>
              </a:rPr>
              <a:t>Qmp</a:t>
            </a:r>
            <a:r>
              <a:rPr lang="en-GB" altLang="en-US" sz="2400" dirty="0">
                <a:cs typeface="Times New Roman" pitchFamily="18" charset="0"/>
              </a:rPr>
              <a:t> etc.)</a:t>
            </a:r>
          </a:p>
          <a:p>
            <a:r>
              <a:rPr lang="en-GB" altLang="en-US" sz="2400" dirty="0">
                <a:cs typeface="Times New Roman" pitchFamily="18" charset="0"/>
              </a:rPr>
              <a:t>Shipper</a:t>
            </a:r>
          </a:p>
          <a:p>
            <a:r>
              <a:rPr lang="en-GB" altLang="en-US" sz="2400" dirty="0">
                <a:cs typeface="Times New Roman" pitchFamily="18" charset="0"/>
              </a:rPr>
              <a:t>Château/estate bottled</a:t>
            </a:r>
            <a:r>
              <a:rPr lang="en-GB" altLang="en-US" sz="2400" dirty="0"/>
              <a:t> </a:t>
            </a: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en-US" sz="2400">
                <a:cs typeface="Times New Roman" pitchFamily="18" charset="0"/>
              </a:rPr>
              <a:t>Varietal (grape type(s))</a:t>
            </a:r>
          </a:p>
          <a:p>
            <a:r>
              <a:rPr lang="en-GB" altLang="en-US" sz="2400">
                <a:cs typeface="Times New Roman" pitchFamily="18" charset="0"/>
              </a:rPr>
              <a:t>Vintage</a:t>
            </a:r>
          </a:p>
          <a:p>
            <a:r>
              <a:rPr lang="en-GB" altLang="en-US" sz="2400">
                <a:cs typeface="Times New Roman" pitchFamily="18" charset="0"/>
              </a:rPr>
              <a:t>Alcoholic strength</a:t>
            </a:r>
          </a:p>
          <a:p>
            <a:r>
              <a:rPr lang="en-GB" altLang="en-US" sz="2400">
                <a:cs typeface="Times New Roman" pitchFamily="18" charset="0"/>
              </a:rPr>
              <a:t>½ bottle, bottle, magnum</a:t>
            </a:r>
          </a:p>
          <a:p>
            <a:r>
              <a:rPr lang="en-GB" altLang="en-US" sz="2400">
                <a:cs typeface="Times New Roman" pitchFamily="18" charset="0"/>
              </a:rPr>
              <a:t>Price</a:t>
            </a:r>
          </a:p>
          <a:p>
            <a:r>
              <a:rPr lang="en-GB" altLang="en-US" sz="2400">
                <a:cs typeface="Times New Roman" pitchFamily="18" charset="0"/>
              </a:rPr>
              <a:t>Supplier</a:t>
            </a:r>
          </a:p>
          <a:p>
            <a:r>
              <a:rPr lang="en-GB" altLang="en-US" sz="2400">
                <a:cs typeface="Times New Roman" pitchFamily="18" charset="0"/>
              </a:rPr>
              <a:t>Descriptive notes as appropriate</a:t>
            </a:r>
            <a:r>
              <a:rPr lang="en-GB" altLang="en-US" sz="24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402537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Information on other drinks: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Type of drink</a:t>
            </a:r>
          </a:p>
          <a:p>
            <a:r>
              <a:rPr lang="en-GB" altLang="en-US" sz="2800" dirty="0">
                <a:cs typeface="Times New Roman" pitchFamily="18" charset="0"/>
              </a:rPr>
              <a:t>Brand name if appropriate</a:t>
            </a:r>
          </a:p>
          <a:p>
            <a:r>
              <a:rPr lang="en-GB" altLang="en-US" sz="2800" dirty="0">
                <a:cs typeface="Times New Roman" pitchFamily="18" charset="0"/>
              </a:rPr>
              <a:t>Style (sweet, dry, etc.)</a:t>
            </a:r>
          </a:p>
          <a:p>
            <a:r>
              <a:rPr lang="en-GB" altLang="en-US" sz="2800" dirty="0">
                <a:cs typeface="Times New Roman" pitchFamily="18" charset="0"/>
              </a:rPr>
              <a:t>Description, for example for cocktails</a:t>
            </a:r>
          </a:p>
          <a:p>
            <a:r>
              <a:rPr lang="en-GB" altLang="en-US" sz="2800" dirty="0">
                <a:cs typeface="Times New Roman" pitchFamily="18" charset="0"/>
              </a:rPr>
              <a:t>Alcoholic strength in percentage by volume as appropriate</a:t>
            </a:r>
          </a:p>
        </p:txBody>
      </p:sp>
    </p:spTree>
    <p:extLst>
      <p:ext uri="{BB962C8B-B14F-4D97-AF65-F5344CB8AC3E}">
        <p14:creationId xmlns:p14="http://schemas.microsoft.com/office/powerpoint/2010/main" val="13642183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Pricing of wine and drinks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/>
              <a:t>Cost plus</a:t>
            </a:r>
          </a:p>
          <a:p>
            <a:r>
              <a:rPr lang="en-GB" altLang="en-US" sz="2800" dirty="0"/>
              <a:t>Formula pricing</a:t>
            </a:r>
          </a:p>
          <a:p>
            <a:r>
              <a:rPr lang="en-GB" altLang="en-US" sz="2800" dirty="0"/>
              <a:t>Market orientated</a:t>
            </a:r>
          </a:p>
          <a:p>
            <a:r>
              <a:rPr lang="en-GB" altLang="en-US" sz="2800" dirty="0"/>
              <a:t>Fixed mark-up</a:t>
            </a:r>
          </a:p>
          <a:p>
            <a:r>
              <a:rPr lang="en-GB" altLang="en-US" sz="2800" dirty="0"/>
              <a:t>BYOB and corkage charges</a:t>
            </a: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7035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200F2-21DD-4D2A-8806-E53688209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Maintaining stock levels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E9A67-4F06-4B12-97A9-6999B7001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Stock levels determined by using past sales data</a:t>
            </a:r>
          </a:p>
          <a:p>
            <a:r>
              <a:rPr lang="en-GB" sz="2800" dirty="0"/>
              <a:t>A useful formula is: </a:t>
            </a:r>
            <a:r>
              <a:rPr lang="pl-PL" sz="2800" dirty="0"/>
              <a:t>M = W (T+L) + S </a:t>
            </a:r>
          </a:p>
          <a:p>
            <a:r>
              <a:rPr lang="en-GB" sz="2800" dirty="0"/>
              <a:t>Where: </a:t>
            </a:r>
          </a:p>
          <a:p>
            <a:pPr lvl="1"/>
            <a:r>
              <a:rPr lang="en-GB" sz="2400" dirty="0"/>
              <a:t>M is the maximum stock </a:t>
            </a:r>
          </a:p>
          <a:p>
            <a:pPr lvl="1"/>
            <a:r>
              <a:rPr lang="en-GB" sz="2400" dirty="0"/>
              <a:t>W the average usage rate </a:t>
            </a:r>
          </a:p>
          <a:p>
            <a:pPr lvl="1"/>
            <a:r>
              <a:rPr lang="en-GB" sz="2400" dirty="0"/>
              <a:t>T the review period </a:t>
            </a:r>
          </a:p>
          <a:p>
            <a:pPr lvl="1"/>
            <a:r>
              <a:rPr lang="en-GB" sz="2400" dirty="0"/>
              <a:t>L the lead time and</a:t>
            </a:r>
          </a:p>
          <a:p>
            <a:pPr lvl="1"/>
            <a:r>
              <a:rPr lang="en-GB" sz="2400" dirty="0"/>
              <a:t>S the safety stock (buffer or minimum stock level)</a:t>
            </a:r>
          </a:p>
        </p:txBody>
      </p:sp>
    </p:spTree>
    <p:extLst>
      <p:ext uri="{BB962C8B-B14F-4D97-AF65-F5344CB8AC3E}">
        <p14:creationId xmlns:p14="http://schemas.microsoft.com/office/powerpoint/2010/main" val="239940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8D035-A630-413F-8BDC-B0238B3F0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calculation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183F6-A870-424B-B815-AF91CCA61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925" y="2060848"/>
            <a:ext cx="7772400" cy="4248472"/>
          </a:xfrm>
        </p:spPr>
        <p:txBody>
          <a:bodyPr/>
          <a:lstStyle/>
          <a:p>
            <a:r>
              <a:rPr lang="en-GB" sz="2400" dirty="0"/>
              <a:t>W = 24 bottles per week </a:t>
            </a:r>
          </a:p>
          <a:p>
            <a:r>
              <a:rPr lang="en-GB" sz="2400" dirty="0"/>
              <a:t>T = 4 weeks </a:t>
            </a:r>
          </a:p>
          <a:p>
            <a:r>
              <a:rPr lang="en-GB" sz="2400" dirty="0"/>
              <a:t>L = 1 week </a:t>
            </a:r>
          </a:p>
          <a:p>
            <a:r>
              <a:rPr lang="en-GB" sz="2400" dirty="0"/>
              <a:t>S = 1 week’s usage, e.g. 24 bottles </a:t>
            </a:r>
          </a:p>
          <a:p>
            <a:r>
              <a:rPr lang="en-GB" sz="2400" dirty="0"/>
              <a:t>Therefore maximum stock is:</a:t>
            </a:r>
          </a:p>
          <a:p>
            <a:pPr lvl="1"/>
            <a:r>
              <a:rPr lang="pl-PL" sz="2000" dirty="0"/>
              <a:t>M = W (T+L) + S </a:t>
            </a:r>
            <a:r>
              <a:rPr lang="en-GB" sz="2000" dirty="0"/>
              <a:t>= 24 (4+1) +24 = 144 bottles </a:t>
            </a:r>
          </a:p>
          <a:p>
            <a:r>
              <a:rPr lang="en-GB" sz="2400" dirty="0"/>
              <a:t>Minimum stock (buffer or safety stock) is:</a:t>
            </a:r>
          </a:p>
          <a:p>
            <a:pPr lvl="1"/>
            <a:r>
              <a:rPr lang="en-GB" sz="2000" dirty="0"/>
              <a:t>L × W = 1 × 24 = 24 bottles </a:t>
            </a:r>
          </a:p>
          <a:p>
            <a:r>
              <a:rPr lang="en-GB" sz="2400" dirty="0"/>
              <a:t>ROL (reorder level) is: </a:t>
            </a:r>
          </a:p>
          <a:p>
            <a:pPr lvl="1"/>
            <a:r>
              <a:rPr lang="pl-PL" sz="2000" dirty="0"/>
              <a:t>(W × L) +S = (24 × 1) + 24</a:t>
            </a:r>
            <a:r>
              <a:rPr lang="en-GB" sz="2000" dirty="0"/>
              <a:t> = 48 bottles. </a:t>
            </a:r>
          </a:p>
        </p:txBody>
      </p:sp>
    </p:spTree>
    <p:extLst>
      <p:ext uri="{BB962C8B-B14F-4D97-AF65-F5344CB8AC3E}">
        <p14:creationId xmlns:p14="http://schemas.microsoft.com/office/powerpoint/2010/main" val="224592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Purchasing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/>
              <a:t>Using one main or a variety of suppliers</a:t>
            </a:r>
          </a:p>
          <a:p>
            <a:endParaRPr lang="en-GB" altLang="en-US" sz="2800" dirty="0"/>
          </a:p>
          <a:p>
            <a:r>
              <a:rPr lang="en-GB" altLang="en-US" sz="2800" dirty="0"/>
              <a:t>Also need to take into account:</a:t>
            </a:r>
          </a:p>
          <a:p>
            <a:pPr lvl="1"/>
            <a:r>
              <a:rPr lang="en-GB" altLang="en-US" dirty="0"/>
              <a:t>Cost of purchasing</a:t>
            </a:r>
          </a:p>
          <a:p>
            <a:pPr lvl="1"/>
            <a:r>
              <a:rPr lang="en-GB" altLang="en-US" dirty="0"/>
              <a:t>Determining stock levels</a:t>
            </a:r>
          </a:p>
          <a:p>
            <a:pPr>
              <a:buFont typeface="Wingdings" pitchFamily="2" charset="2"/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42025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Purchasing wines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005607"/>
            <a:ext cx="3313112" cy="4303713"/>
          </a:xfrm>
        </p:spPr>
        <p:txBody>
          <a:bodyPr/>
          <a:lstStyle/>
          <a:p>
            <a:r>
              <a:rPr lang="en-GB" altLang="en-US" sz="2400" dirty="0">
                <a:cs typeface="Times New Roman" pitchFamily="18" charset="0"/>
              </a:rPr>
              <a:t>Fine wine merchant/distributor</a:t>
            </a:r>
          </a:p>
          <a:p>
            <a:r>
              <a:rPr lang="en-GB" altLang="en-US" sz="2400" dirty="0">
                <a:cs typeface="Times New Roman" pitchFamily="18" charset="0"/>
              </a:rPr>
              <a:t>(Branded) wine merchant/distributor</a:t>
            </a:r>
          </a:p>
          <a:p>
            <a:r>
              <a:rPr lang="en-GB" altLang="en-US" sz="2400" dirty="0">
                <a:cs typeface="Times New Roman" pitchFamily="18" charset="0"/>
              </a:rPr>
              <a:t>Brewery wine division</a:t>
            </a:r>
          </a:p>
          <a:p>
            <a:r>
              <a:rPr lang="en-GB" altLang="en-US" sz="2400" dirty="0">
                <a:cs typeface="Times New Roman" pitchFamily="18" charset="0"/>
              </a:rPr>
              <a:t>Direct from producer</a:t>
            </a:r>
          </a:p>
          <a:p>
            <a:r>
              <a:rPr lang="en-GB" altLang="en-US" sz="2400" i="1" dirty="0" err="1">
                <a:cs typeface="Times New Roman" pitchFamily="18" charset="0"/>
              </a:rPr>
              <a:t>En</a:t>
            </a:r>
            <a:r>
              <a:rPr lang="en-GB" altLang="en-US" sz="2400" i="1" dirty="0">
                <a:cs typeface="Times New Roman" pitchFamily="18" charset="0"/>
              </a:rPr>
              <a:t> </a:t>
            </a:r>
            <a:r>
              <a:rPr lang="en-GB" altLang="en-US" sz="2400" i="1" dirty="0" err="1">
                <a:cs typeface="Times New Roman" pitchFamily="18" charset="0"/>
              </a:rPr>
              <a:t>primeur</a:t>
            </a:r>
            <a:endParaRPr lang="en-GB" altLang="en-US" sz="2400" i="1" dirty="0">
              <a:cs typeface="Times New Roman" pitchFamily="18" charset="0"/>
            </a:endParaRPr>
          </a:p>
        </p:txBody>
      </p:sp>
      <p:sp>
        <p:nvSpPr>
          <p:cNvPr id="177156" name="Text Box 4"/>
          <p:cNvSpPr txBox="1">
            <a:spLocks noChangeArrowheads="1"/>
          </p:cNvSpPr>
          <p:nvPr/>
        </p:nvSpPr>
        <p:spPr bwMode="auto">
          <a:xfrm>
            <a:off x="4580086" y="2005607"/>
            <a:ext cx="2987675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4175" indent="-3841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731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</a:pPr>
            <a:r>
              <a:rPr lang="en-GB" altLang="en-US" dirty="0">
                <a:latin typeface="+mn-lt"/>
                <a:cs typeface="Times New Roman" pitchFamily="18" charset="0"/>
              </a:rPr>
              <a:t>Wine retailers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</a:pPr>
            <a:r>
              <a:rPr lang="en-GB" altLang="en-US" dirty="0">
                <a:latin typeface="+mn-lt"/>
                <a:cs typeface="Times New Roman" pitchFamily="18" charset="0"/>
              </a:rPr>
              <a:t>Wine clubs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</a:pPr>
            <a:r>
              <a:rPr lang="en-GB" altLang="en-US" dirty="0">
                <a:latin typeface="+mn-lt"/>
                <a:cs typeface="Times New Roman" pitchFamily="18" charset="0"/>
              </a:rPr>
              <a:t>Internet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</a:pPr>
            <a:r>
              <a:rPr lang="en-GB" altLang="en-US" dirty="0">
                <a:latin typeface="+mn-lt"/>
                <a:cs typeface="Times New Roman" pitchFamily="18" charset="0"/>
              </a:rPr>
              <a:t>Wine fair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</a:pPr>
            <a:r>
              <a:rPr lang="en-GB" altLang="en-US" dirty="0">
                <a:latin typeface="+mn-lt"/>
                <a:cs typeface="Times New Roman" pitchFamily="18" charset="0"/>
              </a:rPr>
              <a:t>Auction rooms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</a:pPr>
            <a:r>
              <a:rPr lang="en-GB" altLang="en-US" dirty="0">
                <a:latin typeface="+mn-lt"/>
                <a:cs typeface="Times New Roman" pitchFamily="18" charset="0"/>
              </a:rPr>
              <a:t>Brokers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</a:pPr>
            <a:r>
              <a:rPr lang="en-GB" altLang="en-US" dirty="0">
                <a:latin typeface="+mn-lt"/>
                <a:cs typeface="Times New Roman" pitchFamily="18" charset="0"/>
              </a:rPr>
              <a:t>Tastings</a:t>
            </a:r>
            <a:endParaRPr lang="en-GB" altLang="en-US" dirty="0">
              <a:latin typeface="+mn-lt"/>
            </a:endParaRPr>
          </a:p>
          <a:p>
            <a:endParaRPr lang="en-GB" altLang="en-US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6888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cs typeface="Times New Roman" pitchFamily="18" charset="0"/>
              </a:rPr>
              <a:t>Maintain quality of drink stock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Regular tasting, or evaluation, of wine and other drinks is carried out to: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Develop learning from experience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Help in the assessment of the quality of a wine in terms of value</a:t>
            </a:r>
            <a:endParaRPr lang="en-US" altLang="en-US" sz="2400" dirty="0">
              <a:cs typeface="Times New Roman" pitchFamily="18" charset="0"/>
            </a:endParaRPr>
          </a:p>
          <a:p>
            <a:pPr lvl="1"/>
            <a:r>
              <a:rPr lang="en-GB" altLang="en-US" sz="2400" dirty="0">
                <a:cs typeface="Times New Roman" pitchFamily="18" charset="0"/>
              </a:rPr>
              <a:t>Monitor the progress of a wine that is being stored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Assist in the description of a wine when explaining its qualities to customers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Provide a record of wines tasted</a:t>
            </a:r>
          </a:p>
        </p:txBody>
      </p:sp>
    </p:spTree>
    <p:extLst>
      <p:ext uri="{BB962C8B-B14F-4D97-AF65-F5344CB8AC3E}">
        <p14:creationId xmlns:p14="http://schemas.microsoft.com/office/powerpoint/2010/main" val="381054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91198-E9C1-421A-BF17-5CE3BC57A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</a:t>
            </a:r>
            <a:r>
              <a:rPr lang="en-GB"/>
              <a:t>6 covers: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3998E-0759-4E15-935E-41261543C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Safe, sensible drinking</a:t>
            </a:r>
          </a:p>
          <a:p>
            <a:r>
              <a:rPr lang="en-GB" sz="2800" dirty="0"/>
              <a:t>Types of wine and drink lists</a:t>
            </a:r>
          </a:p>
          <a:p>
            <a:r>
              <a:rPr lang="en-GB" sz="2800" dirty="0"/>
              <a:t>Developing wine and drink lists</a:t>
            </a:r>
          </a:p>
          <a:p>
            <a:r>
              <a:rPr lang="en-GB" sz="2800" dirty="0"/>
              <a:t>Pricing wine and drinks</a:t>
            </a:r>
          </a:p>
          <a:p>
            <a:r>
              <a:rPr lang="en-GB" sz="2800" dirty="0"/>
              <a:t>Purchasing</a:t>
            </a:r>
          </a:p>
          <a:p>
            <a:r>
              <a:rPr lang="en-GB" sz="2800" dirty="0"/>
              <a:t>Storage</a:t>
            </a:r>
          </a:p>
          <a:p>
            <a:r>
              <a:rPr lang="en-GB" sz="2800" dirty="0"/>
              <a:t>Beverage control</a:t>
            </a:r>
          </a:p>
        </p:txBody>
      </p:sp>
    </p:spTree>
    <p:extLst>
      <p:ext uri="{BB962C8B-B14F-4D97-AF65-F5344CB8AC3E}">
        <p14:creationId xmlns:p14="http://schemas.microsoft.com/office/powerpoint/2010/main" val="27244913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Professional approach to tasting</a:t>
            </a:r>
            <a:endParaRPr lang="en-GB" altLang="en-US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GB" altLang="en-US" sz="2800" dirty="0">
                <a:cs typeface="Times New Roman" pitchFamily="18" charset="0"/>
              </a:rPr>
              <a:t>Three key stages:</a:t>
            </a:r>
          </a:p>
          <a:p>
            <a:pPr marL="990600" lvl="1" indent="-533400"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Recording the details of each individual wine or drink</a:t>
            </a:r>
          </a:p>
          <a:p>
            <a:pPr marL="990600" lvl="1" indent="-533400"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Looking at, smelling and tasting the wine or drink</a:t>
            </a:r>
          </a:p>
          <a:p>
            <a:pPr marL="990600" lvl="1" indent="-533400"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Recording the findings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0093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Beverage control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91926" y="1844824"/>
            <a:ext cx="7360147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2946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Analysing sales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16832"/>
            <a:ext cx="8208912" cy="4464496"/>
          </a:xfrm>
        </p:spPr>
        <p:txBody>
          <a:bodyPr/>
          <a:lstStyle/>
          <a:p>
            <a:r>
              <a:rPr lang="en-GB" sz="2800" dirty="0"/>
              <a:t>Gross profit margin</a:t>
            </a:r>
          </a:p>
          <a:p>
            <a:r>
              <a:rPr lang="en-GB" sz="2800" dirty="0"/>
              <a:t>Sales mix data </a:t>
            </a:r>
          </a:p>
          <a:p>
            <a:r>
              <a:rPr lang="en-GB" sz="2800" dirty="0"/>
              <a:t>Logging requests for wines and drinks not on the list</a:t>
            </a:r>
          </a:p>
          <a:p>
            <a:r>
              <a:rPr lang="en-GB" sz="2800" dirty="0"/>
              <a:t>Monitoring against the competition</a:t>
            </a:r>
          </a:p>
          <a:p>
            <a:r>
              <a:rPr lang="en-GB" sz="2800" dirty="0"/>
              <a:t>Managing stock and changes to the lists based on popularity and profitability of items</a:t>
            </a:r>
          </a:p>
          <a:p>
            <a:r>
              <a:rPr lang="en-GB" sz="2800" dirty="0"/>
              <a:t>Monitoring the competition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6431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Determining cost of sales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844824"/>
            <a:ext cx="8032304" cy="4648200"/>
          </a:xfrm>
        </p:spPr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Traditional approach: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The value of opening stock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Plus value purchases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Less value of issues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Equals the cost of sales</a:t>
            </a:r>
          </a:p>
          <a:p>
            <a:pPr marL="457200" lvl="1" indent="0">
              <a:buNone/>
            </a:pPr>
            <a:endParaRPr lang="en-GB" altLang="en-US" dirty="0">
              <a:cs typeface="Times New Roman" pitchFamily="18" charset="0"/>
            </a:endParaRPr>
          </a:p>
          <a:p>
            <a:r>
              <a:rPr lang="en-GB" altLang="en-US" sz="2800" dirty="0">
                <a:cs typeface="Times New Roman" pitchFamily="18" charset="0"/>
              </a:rPr>
              <a:t>This is a very laborious process</a:t>
            </a:r>
          </a:p>
          <a:p>
            <a:pPr>
              <a:buFont typeface="Wingdings" pitchFamily="2" charset="2"/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6323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Determining cost of sales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916832"/>
            <a:ext cx="8032304" cy="4191000"/>
          </a:xfrm>
        </p:spPr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Alternative method: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Par stock levels set for individual outlets (by number of items)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Only important to control is the cost of actual sales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Therefore, only the cost of goods issued to the outlets needs to be calculated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Stock levels are monitored by quantity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02966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1C572AF-CA61-494B-A7C5-62FD11313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0509" y="116632"/>
            <a:ext cx="8482980" cy="636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622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Safe, sensible drinking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916832"/>
            <a:ext cx="7772400" cy="4303713"/>
          </a:xfrm>
        </p:spPr>
        <p:txBody>
          <a:bodyPr/>
          <a:lstStyle/>
          <a:p>
            <a:r>
              <a:rPr lang="en-GB" altLang="en-US" sz="2400" dirty="0">
                <a:cs typeface="Times New Roman" pitchFamily="18" charset="0"/>
              </a:rPr>
              <a:t>Small amount of alcohol does no harm and can even be beneficial</a:t>
            </a:r>
          </a:p>
          <a:p>
            <a:r>
              <a:rPr lang="en-GB" altLang="en-US" sz="2400" dirty="0">
                <a:cs typeface="Times New Roman" pitchFamily="18" charset="0"/>
              </a:rPr>
              <a:t>The more you drink the greater the health risks</a:t>
            </a:r>
          </a:p>
          <a:p>
            <a:r>
              <a:rPr lang="en-GB" altLang="en-US" sz="2400" dirty="0">
                <a:cs typeface="Times New Roman" pitchFamily="18" charset="0"/>
              </a:rPr>
              <a:t>Increasing concern about higher levels of alcohol consumption</a:t>
            </a:r>
          </a:p>
          <a:p>
            <a:r>
              <a:rPr lang="en-GB" altLang="en-US" sz="2400" dirty="0">
                <a:cs typeface="Times New Roman" pitchFamily="18" charset="0"/>
              </a:rPr>
              <a:t>Various initiatives are being tried</a:t>
            </a:r>
          </a:p>
          <a:p>
            <a:r>
              <a:rPr lang="en-GB" altLang="en-US" sz="2400" dirty="0">
                <a:cs typeface="Times New Roman" pitchFamily="18" charset="0"/>
              </a:rPr>
              <a:t>Those who sell and serve alcoholic beverages are encouraged to become more responsible </a:t>
            </a:r>
          </a:p>
          <a:p>
            <a:r>
              <a:rPr lang="en-GB" altLang="en-US" sz="2400" dirty="0">
                <a:cs typeface="Times New Roman" pitchFamily="18" charset="0"/>
              </a:rPr>
              <a:t>Important members of staff are aware of restrictions on sale of alcohol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8501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Effects of alcohol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916832"/>
            <a:ext cx="7988424" cy="43037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Depresses the brain and nerve function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Affects a person’s judgement, self-control and skills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The four general stages of becoming drunk: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Stage 1: Happy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Stage 2: Excited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Stage 3: Confused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Stage 4: Lethargic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2390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Alcoholic strength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Two main scales:</a:t>
            </a:r>
          </a:p>
          <a:p>
            <a:pPr lvl="1">
              <a:buFontTx/>
              <a:buAutoNum type="arabicPeriod"/>
            </a:pPr>
            <a:r>
              <a:rPr lang="en-GB" altLang="en-US" sz="2400" dirty="0">
                <a:cs typeface="Times New Roman" pitchFamily="18" charset="0"/>
              </a:rPr>
              <a:t>Organisation Internationale </a:t>
            </a:r>
            <a:r>
              <a:rPr lang="en-GB" altLang="en-US" sz="2400" dirty="0" err="1">
                <a:cs typeface="Times New Roman" pitchFamily="18" charset="0"/>
              </a:rPr>
              <a:t>Métrologie</a:t>
            </a:r>
            <a:r>
              <a:rPr lang="en-GB" altLang="en-US" sz="2400" dirty="0">
                <a:cs typeface="Times New Roman" pitchFamily="18" charset="0"/>
              </a:rPr>
              <a:t> </a:t>
            </a:r>
            <a:r>
              <a:rPr lang="en-GB" altLang="en-US" sz="2400" dirty="0" err="1">
                <a:cs typeface="Times New Roman" pitchFamily="18" charset="0"/>
              </a:rPr>
              <a:t>Légale</a:t>
            </a:r>
            <a:r>
              <a:rPr lang="en-GB" altLang="en-US" sz="2400" dirty="0">
                <a:cs typeface="Times New Roman" pitchFamily="18" charset="0"/>
              </a:rPr>
              <a:t> (</a:t>
            </a:r>
            <a:r>
              <a:rPr lang="en-GB" altLang="en-US" sz="2400" dirty="0" err="1">
                <a:cs typeface="Times New Roman" pitchFamily="18" charset="0"/>
              </a:rPr>
              <a:t>OIML</a:t>
            </a:r>
            <a:r>
              <a:rPr lang="en-GB" altLang="en-US" sz="2400" dirty="0">
                <a:cs typeface="Times New Roman" pitchFamily="18" charset="0"/>
              </a:rPr>
              <a:t>) </a:t>
            </a:r>
            <a:r>
              <a:rPr lang="en-GB" altLang="en-US" sz="2400" dirty="0"/>
              <a:t>Scale (European): range 0% to 100% alcohol by volume </a:t>
            </a:r>
          </a:p>
          <a:p>
            <a:pPr lvl="1">
              <a:buFontTx/>
              <a:buAutoNum type="arabicPeriod"/>
            </a:pPr>
            <a:r>
              <a:rPr lang="en-GB" altLang="en-US" sz="2400" dirty="0"/>
              <a:t>American Scale (USA): range 0° to 200°</a:t>
            </a:r>
          </a:p>
          <a:p>
            <a:endParaRPr lang="en-GB" altLang="en-US" sz="2400" dirty="0">
              <a:cs typeface="Times New Roman" pitchFamily="18" charset="0"/>
            </a:endParaRPr>
          </a:p>
          <a:p>
            <a:r>
              <a:rPr lang="en-GB" altLang="en-US" sz="2400" dirty="0">
                <a:cs typeface="Times New Roman" pitchFamily="18" charset="0"/>
              </a:rPr>
              <a:t>Liquid measured as 40% alcohol by volume (ABV) has 40 per cent of the contents as pure alcohol</a:t>
            </a:r>
          </a:p>
          <a:p>
            <a:r>
              <a:rPr lang="en-GB" altLang="en-US" sz="2400" dirty="0">
                <a:cs typeface="Times New Roman" pitchFamily="18" charset="0"/>
              </a:rPr>
              <a:t>Liquid measured as 80</a:t>
            </a:r>
            <a:r>
              <a:rPr lang="en-GB" altLang="en-US" sz="2400" dirty="0"/>
              <a:t>° on USA scale is the same as 40% ABV </a:t>
            </a:r>
          </a:p>
        </p:txBody>
      </p:sp>
    </p:spTree>
    <p:extLst>
      <p:ext uri="{BB962C8B-B14F-4D97-AF65-F5344CB8AC3E}">
        <p14:creationId xmlns:p14="http://schemas.microsoft.com/office/powerpoint/2010/main" val="371194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Approximate alcoholic strength: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35175" y="1844823"/>
            <a:ext cx="7745366" cy="4752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792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cs typeface="Times New Roman" pitchFamily="18" charset="0"/>
              </a:rPr>
              <a:t>Sensible Limits</a:t>
            </a:r>
            <a:endParaRPr lang="en-GB" altLang="en-US" dirty="0"/>
          </a:p>
        </p:txBody>
      </p:sp>
      <p:sp>
        <p:nvSpPr>
          <p:cNvPr id="1587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UK has set the limits at: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14 units spread throughout the week for men and women (excluding pregnant women)</a:t>
            </a:r>
          </a:p>
          <a:p>
            <a:pPr lvl="1"/>
            <a:endParaRPr lang="en-GB" altLang="en-US" dirty="0">
              <a:cs typeface="Times New Roman" pitchFamily="18" charset="0"/>
            </a:endParaRPr>
          </a:p>
          <a:p>
            <a:r>
              <a:rPr lang="en-GB" altLang="en-US" sz="2800" dirty="0">
                <a:cs typeface="Times New Roman" pitchFamily="18" charset="0"/>
              </a:rPr>
              <a:t>Drinking in excess of these limits is likely to be damaging to health </a:t>
            </a: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0727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Unit of alcohol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One units of alcohol is equal to 10 millilitres (liquid) or 8 grams (weight) of alcohol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Roughly equivalent to: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/>
              <a:t>½ pint of ordinary beer or lager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/>
              <a:t>one glass of wine (125 ml)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/>
              <a:t>one glass of sherry (50 ml)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/>
              <a:t>one measure of vermouth or other apéritif (50 ml)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/>
              <a:t>one measure of spirits (25 ml)</a:t>
            </a:r>
          </a:p>
        </p:txBody>
      </p:sp>
    </p:spTree>
    <p:extLst>
      <p:ext uri="{BB962C8B-B14F-4D97-AF65-F5344CB8AC3E}">
        <p14:creationId xmlns:p14="http://schemas.microsoft.com/office/powerpoint/2010/main" val="266470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uiExpand="1" build="p" autoUpdateAnimBg="0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597</TotalTime>
  <Words>1318</Words>
  <Application>Microsoft Office PowerPoint</Application>
  <PresentationFormat>On-screen Show (4:3)</PresentationFormat>
  <Paragraphs>227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Arial</vt:lpstr>
      <vt:lpstr>Courier New</vt:lpstr>
      <vt:lpstr>Gill Sans MT</vt:lpstr>
      <vt:lpstr>MyriadPro-Bold</vt:lpstr>
      <vt:lpstr>Tahoma</vt:lpstr>
      <vt:lpstr>Times New Roman</vt:lpstr>
      <vt:lpstr>Wingdings</vt:lpstr>
      <vt:lpstr>Blends</vt:lpstr>
      <vt:lpstr>Food and Beverage Management The sixth edition</vt:lpstr>
      <vt:lpstr>PowerPoint Presentation</vt:lpstr>
      <vt:lpstr>Chapter 6 covers:</vt:lpstr>
      <vt:lpstr>Safe, sensible drinking</vt:lpstr>
      <vt:lpstr>Effects of alcohol</vt:lpstr>
      <vt:lpstr>Alcoholic strength</vt:lpstr>
      <vt:lpstr>Approximate alcoholic strength:</vt:lpstr>
      <vt:lpstr>Sensible Limits</vt:lpstr>
      <vt:lpstr>Unit of alcohol</vt:lpstr>
      <vt:lpstr>Calculating alcohol intake for wine</vt:lpstr>
      <vt:lpstr>Example for other drinks</vt:lpstr>
      <vt:lpstr>Types of wine and drinks lists</vt:lpstr>
      <vt:lpstr>Hot beverages </vt:lpstr>
      <vt:lpstr>Teas</vt:lpstr>
      <vt:lpstr>Coffee</vt:lpstr>
      <vt:lpstr>Non-alcoholic bar beverages</vt:lpstr>
      <vt:lpstr>Consumer demand for bottled waters</vt:lpstr>
      <vt:lpstr>Developing wine and drink lists</vt:lpstr>
      <vt:lpstr>Professionalism in beverage provision</vt:lpstr>
      <vt:lpstr>Contents of wine and drink lists</vt:lpstr>
      <vt:lpstr>Listing of wines</vt:lpstr>
      <vt:lpstr>General information given – wines:</vt:lpstr>
      <vt:lpstr>Information on other drinks:</vt:lpstr>
      <vt:lpstr>Pricing of wine and drinks</vt:lpstr>
      <vt:lpstr>Maintaining stock levels</vt:lpstr>
      <vt:lpstr>Example calculation</vt:lpstr>
      <vt:lpstr>Purchasing</vt:lpstr>
      <vt:lpstr>Purchasing wines</vt:lpstr>
      <vt:lpstr>Maintain quality of drink stock</vt:lpstr>
      <vt:lpstr>Professional approach to tasting</vt:lpstr>
      <vt:lpstr>Beverage control </vt:lpstr>
      <vt:lpstr>Analysing sales</vt:lpstr>
      <vt:lpstr>Determining cost of sales</vt:lpstr>
      <vt:lpstr>Determining cost of sales</vt:lpstr>
      <vt:lpstr>PowerPoint Presentation</vt:lpstr>
    </vt:vector>
  </TitlesOfParts>
  <Company>The Food and Beverage Training Company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Beverage Managment 6th Edition 2022</dc:title>
  <dc:subject>FandBM 6th Chapter 6 Beverage provision</dc:subject>
  <dc:creator>John Cousins The Food and Beverage Training Company</dc:creator>
  <cp:keywords>Chapter 6 Beverage provision</cp:keywords>
  <dc:description>Presentation is copyright.  Use or adaptions must include acknowledgement of the source.  Not to be published or shared online.</dc:description>
  <cp:lastModifiedBy>John Cousins</cp:lastModifiedBy>
  <cp:revision>99</cp:revision>
  <dcterms:created xsi:type="dcterms:W3CDTF">2011-08-30T14:41:49Z</dcterms:created>
  <dcterms:modified xsi:type="dcterms:W3CDTF">2022-11-28T12:06:12Z</dcterms:modified>
  <cp:category/>
  <cp:contentStatus>Presentation is copyright.  Use or adaptions must include acknowledgement of the source.  Not to be published or shared online.</cp:contentStatus>
</cp:coreProperties>
</file>